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3"/>
  </p:notesMasterIdLst>
  <p:handoutMasterIdLst>
    <p:handoutMasterId r:id="rId34"/>
  </p:handoutMasterIdLst>
  <p:sldIdLst>
    <p:sldId id="269" r:id="rId2"/>
    <p:sldId id="532" r:id="rId3"/>
    <p:sldId id="557" r:id="rId4"/>
    <p:sldId id="559" r:id="rId5"/>
    <p:sldId id="560" r:id="rId6"/>
    <p:sldId id="561" r:id="rId7"/>
    <p:sldId id="579" r:id="rId8"/>
    <p:sldId id="563" r:id="rId9"/>
    <p:sldId id="564" r:id="rId10"/>
    <p:sldId id="565" r:id="rId11"/>
    <p:sldId id="567" r:id="rId12"/>
    <p:sldId id="568" r:id="rId13"/>
    <p:sldId id="569" r:id="rId14"/>
    <p:sldId id="580" r:id="rId15"/>
    <p:sldId id="571" r:id="rId16"/>
    <p:sldId id="572" r:id="rId17"/>
    <p:sldId id="573" r:id="rId18"/>
    <p:sldId id="574" r:id="rId19"/>
    <p:sldId id="582" r:id="rId20"/>
    <p:sldId id="576" r:id="rId21"/>
    <p:sldId id="581" r:id="rId22"/>
    <p:sldId id="586" r:id="rId23"/>
    <p:sldId id="591" r:id="rId24"/>
    <p:sldId id="589" r:id="rId25"/>
    <p:sldId id="588" r:id="rId26"/>
    <p:sldId id="587" r:id="rId27"/>
    <p:sldId id="592" r:id="rId28"/>
    <p:sldId id="590" r:id="rId29"/>
    <p:sldId id="583" r:id="rId30"/>
    <p:sldId id="584" r:id="rId31"/>
    <p:sldId id="5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m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m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m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m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2"/>
      </a:buClr>
      <a:buSzPct val="75000"/>
      <a:buFont typeface="Wingdings" pitchFamily="2" charset="2"/>
      <a:buChar char="m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6DC5C"/>
    <a:srgbClr val="FFCC00"/>
    <a:srgbClr val="006600"/>
    <a:srgbClr val="FF0000"/>
    <a:srgbClr val="80008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35" autoAdjust="0"/>
    <p:restoredTop sz="94561" autoAdjust="0"/>
  </p:normalViewPr>
  <p:slideViewPr>
    <p:cSldViewPr>
      <p:cViewPr varScale="1">
        <p:scale>
          <a:sx n="66" d="100"/>
          <a:sy n="66" d="100"/>
        </p:scale>
        <p:origin x="-14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9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95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ECD83B6A-622F-4D35-8F29-12FF4E61B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778575E1-D286-4E17-9D94-DB5DB2D01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hidden">
          <a:xfrm>
            <a:off x="0" y="4114800"/>
            <a:ext cx="9144000" cy="2743200"/>
          </a:xfrm>
          <a:prstGeom prst="rect">
            <a:avLst/>
          </a:prstGeom>
          <a:gradFill rotWithShape="1">
            <a:gsLst>
              <a:gs pos="0">
                <a:srgbClr val="F6DC5C"/>
              </a:gs>
              <a:gs pos="100000">
                <a:srgbClr val="F6DC5C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5" name="Picture 2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4648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hidden">
          <a:xfrm>
            <a:off x="0" y="0"/>
            <a:ext cx="9144000" cy="4114800"/>
          </a:xfrm>
          <a:prstGeom prst="rect">
            <a:avLst/>
          </a:prstGeom>
          <a:gradFill rotWithShape="1">
            <a:gsLst>
              <a:gs pos="0">
                <a:srgbClr val="000099">
                  <a:alpha val="60001"/>
                </a:srgbClr>
              </a:gs>
              <a:gs pos="100000">
                <a:srgbClr val="000099">
                  <a:gamma/>
                  <a:tint val="0"/>
                  <a:invGamma/>
                  <a:alpha val="8000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" name="Rectangle 25"/>
          <p:cNvSpPr>
            <a:spLocks noChangeArrowheads="1"/>
          </p:cNvSpPr>
          <p:nvPr userDrawn="1"/>
        </p:nvSpPr>
        <p:spPr bwMode="auto">
          <a:xfrm>
            <a:off x="0" y="4040188"/>
            <a:ext cx="9144000" cy="74612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tint val="2078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8" name="Group 31"/>
          <p:cNvGrpSpPr>
            <a:grpSpLocks/>
          </p:cNvGrpSpPr>
          <p:nvPr userDrawn="1"/>
        </p:nvGrpSpPr>
        <p:grpSpPr bwMode="auto">
          <a:xfrm>
            <a:off x="76200" y="3581400"/>
            <a:ext cx="609600" cy="1028700"/>
            <a:chOff x="48" y="2256"/>
            <a:chExt cx="384" cy="648"/>
          </a:xfrm>
        </p:grpSpPr>
        <p:sp>
          <p:nvSpPr>
            <p:cNvPr id="9" name="Oval 26"/>
            <p:cNvSpPr>
              <a:spLocks noChangeArrowheads="1"/>
            </p:cNvSpPr>
            <p:nvPr userDrawn="1"/>
          </p:nvSpPr>
          <p:spPr bwMode="auto">
            <a:xfrm>
              <a:off x="48" y="2569"/>
              <a:ext cx="263" cy="270"/>
            </a:xfrm>
            <a:prstGeom prst="ellipse">
              <a:avLst/>
            </a:prstGeom>
            <a:solidFill>
              <a:srgbClr val="0000B6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27"/>
            <p:cNvSpPr>
              <a:spLocks noChangeArrowheads="1"/>
            </p:cNvSpPr>
            <p:nvPr userDrawn="1"/>
          </p:nvSpPr>
          <p:spPr bwMode="auto">
            <a:xfrm>
              <a:off x="114" y="2256"/>
              <a:ext cx="263" cy="259"/>
            </a:xfrm>
            <a:prstGeom prst="ellipse">
              <a:avLst/>
            </a:prstGeom>
            <a:solidFill>
              <a:srgbClr val="F6DC5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28"/>
            <p:cNvSpPr>
              <a:spLocks noChangeArrowheads="1"/>
            </p:cNvSpPr>
            <p:nvPr userDrawn="1"/>
          </p:nvSpPr>
          <p:spPr bwMode="auto">
            <a:xfrm>
              <a:off x="169" y="2645"/>
              <a:ext cx="263" cy="259"/>
            </a:xfrm>
            <a:custGeom>
              <a:avLst/>
              <a:gdLst>
                <a:gd name="G0" fmla="+- 6450 0 0"/>
                <a:gd name="G1" fmla="+- 21600 0 6450"/>
                <a:gd name="G2" fmla="+- 21600 0 64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450" y="10800"/>
                  </a:moveTo>
                  <a:cubicBezTo>
                    <a:pt x="6450" y="13202"/>
                    <a:pt x="8398" y="15150"/>
                    <a:pt x="10800" y="15150"/>
                  </a:cubicBezTo>
                  <a:cubicBezTo>
                    <a:pt x="13202" y="15150"/>
                    <a:pt x="15150" y="13202"/>
                    <a:pt x="15150" y="10800"/>
                  </a:cubicBezTo>
                  <a:cubicBezTo>
                    <a:pt x="15150" y="8398"/>
                    <a:pt x="13202" y="6450"/>
                    <a:pt x="10800" y="6450"/>
                  </a:cubicBezTo>
                  <a:cubicBezTo>
                    <a:pt x="8398" y="6450"/>
                    <a:pt x="6450" y="8398"/>
                    <a:pt x="6450" y="10800"/>
                  </a:cubicBezTo>
                  <a:close/>
                </a:path>
              </a:pathLst>
            </a:custGeom>
            <a:solidFill>
              <a:srgbClr val="8FB67E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06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4267200"/>
            <a:ext cx="6019800" cy="1752600"/>
          </a:xfrm>
        </p:spPr>
        <p:txBody>
          <a:bodyPr tIns="45720"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06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7010400" cy="2209800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13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14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6B7AE-1FA8-49DB-959A-EC94C67D6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69064-900A-403A-945E-DF8F6D020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AD31B-574F-4D20-BCE8-780D37E0D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E9A05-2057-44EF-82F1-45630A4F1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2F942-1A52-407B-8F40-BB5E403B0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4465-5BCA-4651-B413-D8826F03E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7534E-163B-46E7-B913-6F43E400D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7AC6-4F1C-4162-9815-C9E434068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89A-D5BC-4272-9549-339D9B701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4BEF9-12C1-4D34-9F62-854AFFB51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5A93-965F-4CBB-B788-22CB306D0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66261-078A-44AB-8FEA-9CF152F78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71813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hlink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87A2272C-59A4-4098-82BC-4876B37D0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13716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95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grpSp>
        <p:nvGrpSpPr>
          <p:cNvPr id="1031" name="Group 19"/>
          <p:cNvGrpSpPr>
            <a:grpSpLocks/>
          </p:cNvGrpSpPr>
          <p:nvPr/>
        </p:nvGrpSpPr>
        <p:grpSpPr bwMode="auto">
          <a:xfrm>
            <a:off x="0" y="161925"/>
            <a:ext cx="9144000" cy="419100"/>
            <a:chOff x="480" y="102"/>
            <a:chExt cx="5280" cy="264"/>
          </a:xfrm>
        </p:grpSpPr>
        <p:sp>
          <p:nvSpPr>
            <p:cNvPr id="109574" name="Rectangle 6"/>
            <p:cNvSpPr>
              <a:spLocks noChangeArrowheads="1"/>
            </p:cNvSpPr>
            <p:nvPr userDrawn="1"/>
          </p:nvSpPr>
          <p:spPr bwMode="auto">
            <a:xfrm>
              <a:off x="480" y="234"/>
              <a:ext cx="5280" cy="132"/>
            </a:xfrm>
            <a:prstGeom prst="rect">
              <a:avLst/>
            </a:prstGeom>
            <a:gradFill rotWithShape="1">
              <a:gsLst>
                <a:gs pos="0">
                  <a:srgbClr val="F6DC5C"/>
                </a:gs>
                <a:gs pos="100000">
                  <a:srgbClr val="F6DC5C">
                    <a:gamma/>
                    <a:tint val="0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9586" name="Rectangle 18"/>
            <p:cNvSpPr>
              <a:spLocks noChangeArrowheads="1"/>
            </p:cNvSpPr>
            <p:nvPr userDrawn="1"/>
          </p:nvSpPr>
          <p:spPr bwMode="auto">
            <a:xfrm>
              <a:off x="480" y="102"/>
              <a:ext cx="5280" cy="132"/>
            </a:xfrm>
            <a:prstGeom prst="rect">
              <a:avLst/>
            </a:prstGeom>
            <a:gradFill rotWithShape="1">
              <a:gsLst>
                <a:gs pos="0">
                  <a:srgbClr val="0033CC"/>
                </a:gs>
                <a:gs pos="100000">
                  <a:srgbClr val="0033CC">
                    <a:gamma/>
                    <a:tint val="392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9588" name="Rectangle 20"/>
          <p:cNvSpPr>
            <a:spLocks noChangeArrowheads="1"/>
          </p:cNvSpPr>
          <p:nvPr/>
        </p:nvSpPr>
        <p:spPr bwMode="auto">
          <a:xfrm>
            <a:off x="0" y="333375"/>
            <a:ext cx="9144000" cy="74613"/>
          </a:xfrm>
          <a:prstGeom prst="rect">
            <a:avLst/>
          </a:prstGeom>
          <a:gradFill rotWithShape="1">
            <a:gsLst>
              <a:gs pos="0">
                <a:srgbClr val="339966"/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1033" name="Picture 1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8200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91" name="Freeform 23"/>
          <p:cNvSpPr>
            <a:spLocks/>
          </p:cNvSpPr>
          <p:nvPr/>
        </p:nvSpPr>
        <p:spPr bwMode="auto">
          <a:xfrm>
            <a:off x="261938" y="3576638"/>
            <a:ext cx="1690687" cy="1960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" y="26"/>
              </a:cxn>
              <a:cxn ang="0">
                <a:pos x="177" y="70"/>
              </a:cxn>
              <a:cxn ang="0">
                <a:pos x="240" y="140"/>
              </a:cxn>
              <a:cxn ang="0">
                <a:pos x="234" y="241"/>
              </a:cxn>
              <a:cxn ang="0">
                <a:pos x="215" y="254"/>
              </a:cxn>
              <a:cxn ang="0">
                <a:pos x="208" y="273"/>
              </a:cxn>
              <a:cxn ang="0">
                <a:pos x="164" y="304"/>
              </a:cxn>
              <a:cxn ang="0">
                <a:pos x="120" y="355"/>
              </a:cxn>
              <a:cxn ang="0">
                <a:pos x="114" y="374"/>
              </a:cxn>
              <a:cxn ang="0">
                <a:pos x="101" y="393"/>
              </a:cxn>
              <a:cxn ang="0">
                <a:pos x="88" y="437"/>
              </a:cxn>
              <a:cxn ang="0">
                <a:pos x="107" y="538"/>
              </a:cxn>
              <a:cxn ang="0">
                <a:pos x="272" y="640"/>
              </a:cxn>
              <a:cxn ang="0">
                <a:pos x="417" y="633"/>
              </a:cxn>
              <a:cxn ang="0">
                <a:pos x="455" y="595"/>
              </a:cxn>
              <a:cxn ang="0">
                <a:pos x="462" y="412"/>
              </a:cxn>
              <a:cxn ang="0">
                <a:pos x="424" y="355"/>
              </a:cxn>
              <a:cxn ang="0">
                <a:pos x="386" y="266"/>
              </a:cxn>
              <a:cxn ang="0">
                <a:pos x="392" y="165"/>
              </a:cxn>
              <a:cxn ang="0">
                <a:pos x="531" y="89"/>
              </a:cxn>
              <a:cxn ang="0">
                <a:pos x="671" y="133"/>
              </a:cxn>
              <a:cxn ang="0">
                <a:pos x="677" y="292"/>
              </a:cxn>
              <a:cxn ang="0">
                <a:pos x="727" y="494"/>
              </a:cxn>
              <a:cxn ang="0">
                <a:pos x="772" y="526"/>
              </a:cxn>
              <a:cxn ang="0">
                <a:pos x="867" y="595"/>
              </a:cxn>
              <a:cxn ang="0">
                <a:pos x="955" y="621"/>
              </a:cxn>
              <a:cxn ang="0">
                <a:pos x="962" y="640"/>
              </a:cxn>
              <a:cxn ang="0">
                <a:pos x="981" y="659"/>
              </a:cxn>
              <a:cxn ang="0">
                <a:pos x="993" y="728"/>
              </a:cxn>
              <a:cxn ang="0">
                <a:pos x="987" y="773"/>
              </a:cxn>
              <a:cxn ang="0">
                <a:pos x="363" y="387"/>
              </a:cxn>
              <a:cxn ang="0">
                <a:pos x="27" y="819"/>
              </a:cxn>
              <a:cxn ang="0">
                <a:pos x="246" y="918"/>
              </a:cxn>
              <a:cxn ang="0">
                <a:pos x="949" y="943"/>
              </a:cxn>
              <a:cxn ang="0">
                <a:pos x="1044" y="975"/>
              </a:cxn>
              <a:cxn ang="0">
                <a:pos x="1063" y="1019"/>
              </a:cxn>
              <a:cxn ang="0">
                <a:pos x="1038" y="1165"/>
              </a:cxn>
              <a:cxn ang="0">
                <a:pos x="898" y="1235"/>
              </a:cxn>
              <a:cxn ang="0">
                <a:pos x="563" y="1190"/>
              </a:cxn>
              <a:cxn ang="0">
                <a:pos x="398" y="1108"/>
              </a:cxn>
              <a:cxn ang="0">
                <a:pos x="335" y="1057"/>
              </a:cxn>
              <a:cxn ang="0">
                <a:pos x="303" y="994"/>
              </a:cxn>
              <a:cxn ang="0">
                <a:pos x="411" y="861"/>
              </a:cxn>
              <a:cxn ang="0">
                <a:pos x="538" y="811"/>
              </a:cxn>
              <a:cxn ang="0">
                <a:pos x="550" y="785"/>
              </a:cxn>
            </a:cxnLst>
            <a:rect l="0" t="0" r="r" b="b"/>
            <a:pathLst>
              <a:path w="1065" h="1235">
                <a:moveTo>
                  <a:pt x="0" y="0"/>
                </a:moveTo>
                <a:cubicBezTo>
                  <a:pt x="34" y="8"/>
                  <a:pt x="63" y="14"/>
                  <a:pt x="95" y="26"/>
                </a:cubicBezTo>
                <a:cubicBezTo>
                  <a:pt x="121" y="46"/>
                  <a:pt x="148" y="55"/>
                  <a:pt x="177" y="70"/>
                </a:cubicBezTo>
                <a:cubicBezTo>
                  <a:pt x="194" y="97"/>
                  <a:pt x="221" y="113"/>
                  <a:pt x="240" y="140"/>
                </a:cubicBezTo>
                <a:cubicBezTo>
                  <a:pt x="238" y="174"/>
                  <a:pt x="241" y="208"/>
                  <a:pt x="234" y="241"/>
                </a:cubicBezTo>
                <a:cubicBezTo>
                  <a:pt x="232" y="248"/>
                  <a:pt x="220" y="248"/>
                  <a:pt x="215" y="254"/>
                </a:cubicBezTo>
                <a:cubicBezTo>
                  <a:pt x="211" y="259"/>
                  <a:pt x="212" y="268"/>
                  <a:pt x="208" y="273"/>
                </a:cubicBezTo>
                <a:cubicBezTo>
                  <a:pt x="196" y="287"/>
                  <a:pt x="176" y="291"/>
                  <a:pt x="164" y="304"/>
                </a:cubicBezTo>
                <a:cubicBezTo>
                  <a:pt x="110" y="365"/>
                  <a:pt x="164" y="325"/>
                  <a:pt x="120" y="355"/>
                </a:cubicBezTo>
                <a:cubicBezTo>
                  <a:pt x="118" y="361"/>
                  <a:pt x="117" y="368"/>
                  <a:pt x="114" y="374"/>
                </a:cubicBezTo>
                <a:cubicBezTo>
                  <a:pt x="111" y="381"/>
                  <a:pt x="104" y="386"/>
                  <a:pt x="101" y="393"/>
                </a:cubicBezTo>
                <a:cubicBezTo>
                  <a:pt x="95" y="407"/>
                  <a:pt x="93" y="423"/>
                  <a:pt x="88" y="437"/>
                </a:cubicBezTo>
                <a:cubicBezTo>
                  <a:pt x="94" y="471"/>
                  <a:pt x="80" y="517"/>
                  <a:pt x="107" y="538"/>
                </a:cubicBezTo>
                <a:cubicBezTo>
                  <a:pt x="159" y="577"/>
                  <a:pt x="210" y="617"/>
                  <a:pt x="272" y="640"/>
                </a:cubicBezTo>
                <a:cubicBezTo>
                  <a:pt x="320" y="638"/>
                  <a:pt x="370" y="645"/>
                  <a:pt x="417" y="633"/>
                </a:cubicBezTo>
                <a:cubicBezTo>
                  <a:pt x="434" y="629"/>
                  <a:pt x="455" y="595"/>
                  <a:pt x="455" y="595"/>
                </a:cubicBezTo>
                <a:cubicBezTo>
                  <a:pt x="479" y="530"/>
                  <a:pt x="479" y="508"/>
                  <a:pt x="462" y="412"/>
                </a:cubicBezTo>
                <a:cubicBezTo>
                  <a:pt x="459" y="395"/>
                  <a:pt x="431" y="374"/>
                  <a:pt x="424" y="355"/>
                </a:cubicBezTo>
                <a:cubicBezTo>
                  <a:pt x="413" y="324"/>
                  <a:pt x="396" y="297"/>
                  <a:pt x="386" y="266"/>
                </a:cubicBezTo>
                <a:cubicBezTo>
                  <a:pt x="388" y="232"/>
                  <a:pt x="384" y="198"/>
                  <a:pt x="392" y="165"/>
                </a:cubicBezTo>
                <a:cubicBezTo>
                  <a:pt x="400" y="133"/>
                  <a:pt x="501" y="101"/>
                  <a:pt x="531" y="89"/>
                </a:cubicBezTo>
                <a:cubicBezTo>
                  <a:pt x="604" y="95"/>
                  <a:pt x="618" y="94"/>
                  <a:pt x="671" y="133"/>
                </a:cubicBezTo>
                <a:cubicBezTo>
                  <a:pt x="708" y="193"/>
                  <a:pt x="729" y="221"/>
                  <a:pt x="677" y="292"/>
                </a:cubicBezTo>
                <a:cubicBezTo>
                  <a:pt x="662" y="356"/>
                  <a:pt x="674" y="447"/>
                  <a:pt x="727" y="494"/>
                </a:cubicBezTo>
                <a:cubicBezTo>
                  <a:pt x="741" y="506"/>
                  <a:pt x="758" y="514"/>
                  <a:pt x="772" y="526"/>
                </a:cubicBezTo>
                <a:cubicBezTo>
                  <a:pt x="804" y="552"/>
                  <a:pt x="826" y="585"/>
                  <a:pt x="867" y="595"/>
                </a:cubicBezTo>
                <a:cubicBezTo>
                  <a:pt x="899" y="612"/>
                  <a:pt x="917" y="615"/>
                  <a:pt x="955" y="621"/>
                </a:cubicBezTo>
                <a:cubicBezTo>
                  <a:pt x="957" y="627"/>
                  <a:pt x="958" y="634"/>
                  <a:pt x="962" y="640"/>
                </a:cubicBezTo>
                <a:cubicBezTo>
                  <a:pt x="967" y="647"/>
                  <a:pt x="977" y="651"/>
                  <a:pt x="981" y="659"/>
                </a:cubicBezTo>
                <a:cubicBezTo>
                  <a:pt x="990" y="680"/>
                  <a:pt x="989" y="705"/>
                  <a:pt x="993" y="728"/>
                </a:cubicBezTo>
                <a:cubicBezTo>
                  <a:pt x="987" y="768"/>
                  <a:pt x="987" y="753"/>
                  <a:pt x="987" y="773"/>
                </a:cubicBezTo>
                <a:lnTo>
                  <a:pt x="363" y="387"/>
                </a:lnTo>
                <a:lnTo>
                  <a:pt x="27" y="819"/>
                </a:lnTo>
                <a:cubicBezTo>
                  <a:pt x="150" y="901"/>
                  <a:pt x="139" y="940"/>
                  <a:pt x="246" y="918"/>
                </a:cubicBezTo>
                <a:cubicBezTo>
                  <a:pt x="480" y="924"/>
                  <a:pt x="715" y="928"/>
                  <a:pt x="949" y="943"/>
                </a:cubicBezTo>
                <a:cubicBezTo>
                  <a:pt x="990" y="950"/>
                  <a:pt x="1006" y="960"/>
                  <a:pt x="1044" y="975"/>
                </a:cubicBezTo>
                <a:cubicBezTo>
                  <a:pt x="1053" y="988"/>
                  <a:pt x="1065" y="1001"/>
                  <a:pt x="1063" y="1019"/>
                </a:cubicBezTo>
                <a:cubicBezTo>
                  <a:pt x="1058" y="1068"/>
                  <a:pt x="1054" y="1118"/>
                  <a:pt x="1038" y="1165"/>
                </a:cubicBezTo>
                <a:cubicBezTo>
                  <a:pt x="1022" y="1212"/>
                  <a:pt x="935" y="1225"/>
                  <a:pt x="898" y="1235"/>
                </a:cubicBezTo>
                <a:cubicBezTo>
                  <a:pt x="762" y="1227"/>
                  <a:pt x="684" y="1218"/>
                  <a:pt x="563" y="1190"/>
                </a:cubicBezTo>
                <a:cubicBezTo>
                  <a:pt x="524" y="1170"/>
                  <a:pt x="437" y="1138"/>
                  <a:pt x="398" y="1108"/>
                </a:cubicBezTo>
                <a:cubicBezTo>
                  <a:pt x="308" y="1040"/>
                  <a:pt x="399" y="1091"/>
                  <a:pt x="335" y="1057"/>
                </a:cubicBezTo>
                <a:cubicBezTo>
                  <a:pt x="329" y="1048"/>
                  <a:pt x="302" y="1007"/>
                  <a:pt x="303" y="994"/>
                </a:cubicBezTo>
                <a:cubicBezTo>
                  <a:pt x="307" y="919"/>
                  <a:pt x="344" y="880"/>
                  <a:pt x="411" y="861"/>
                </a:cubicBezTo>
                <a:cubicBezTo>
                  <a:pt x="470" y="825"/>
                  <a:pt x="477" y="825"/>
                  <a:pt x="538" y="811"/>
                </a:cubicBezTo>
                <a:cubicBezTo>
                  <a:pt x="551" y="790"/>
                  <a:pt x="550" y="799"/>
                  <a:pt x="550" y="785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5" name="Group 38"/>
          <p:cNvGrpSpPr>
            <a:grpSpLocks/>
          </p:cNvGrpSpPr>
          <p:nvPr/>
        </p:nvGrpSpPr>
        <p:grpSpPr bwMode="auto">
          <a:xfrm>
            <a:off x="47625" y="76200"/>
            <a:ext cx="333375" cy="571500"/>
            <a:chOff x="12" y="48"/>
            <a:chExt cx="210" cy="360"/>
          </a:xfrm>
        </p:grpSpPr>
        <p:sp>
          <p:nvSpPr>
            <p:cNvPr id="109602" name="Oval 34"/>
            <p:cNvSpPr>
              <a:spLocks noChangeArrowheads="1"/>
            </p:cNvSpPr>
            <p:nvPr userDrawn="1"/>
          </p:nvSpPr>
          <p:spPr bwMode="auto">
            <a:xfrm>
              <a:off x="12" y="222"/>
              <a:ext cx="144" cy="150"/>
            </a:xfrm>
            <a:prstGeom prst="ellipse">
              <a:avLst/>
            </a:prstGeom>
            <a:solidFill>
              <a:srgbClr val="0033C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03" name="Oval 35"/>
            <p:cNvSpPr>
              <a:spLocks noChangeArrowheads="1"/>
            </p:cNvSpPr>
            <p:nvPr userDrawn="1"/>
          </p:nvSpPr>
          <p:spPr bwMode="auto">
            <a:xfrm>
              <a:off x="48" y="48"/>
              <a:ext cx="144" cy="144"/>
            </a:xfrm>
            <a:prstGeom prst="ellipse">
              <a:avLst/>
            </a:prstGeom>
            <a:solidFill>
              <a:srgbClr val="F6DC5C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605" name="AutoShape 37"/>
            <p:cNvSpPr>
              <a:spLocks noChangeArrowheads="1"/>
            </p:cNvSpPr>
            <p:nvPr userDrawn="1"/>
          </p:nvSpPr>
          <p:spPr bwMode="auto">
            <a:xfrm>
              <a:off x="78" y="264"/>
              <a:ext cx="144" cy="144"/>
            </a:xfrm>
            <a:custGeom>
              <a:avLst/>
              <a:gdLst>
                <a:gd name="G0" fmla="+- 6450 0 0"/>
                <a:gd name="G1" fmla="+- 21600 0 6450"/>
                <a:gd name="G2" fmla="+- 21600 0 645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450" y="10800"/>
                  </a:moveTo>
                  <a:cubicBezTo>
                    <a:pt x="6450" y="13202"/>
                    <a:pt x="8398" y="15150"/>
                    <a:pt x="10800" y="15150"/>
                  </a:cubicBezTo>
                  <a:cubicBezTo>
                    <a:pt x="13202" y="15150"/>
                    <a:pt x="15150" y="13202"/>
                    <a:pt x="15150" y="10800"/>
                  </a:cubicBezTo>
                  <a:cubicBezTo>
                    <a:pt x="15150" y="8398"/>
                    <a:pt x="13202" y="6450"/>
                    <a:pt x="10800" y="6450"/>
                  </a:cubicBezTo>
                  <a:cubicBezTo>
                    <a:pt x="8398" y="6450"/>
                    <a:pt x="6450" y="8398"/>
                    <a:pt x="6450" y="10800"/>
                  </a:cubicBezTo>
                  <a:close/>
                </a:path>
              </a:pathLst>
            </a:custGeom>
            <a:solidFill>
              <a:srgbClr val="8FB67E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033CC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033CC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9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80000"/>
        <a:buFont typeface="Wingdings" pitchFamily="2" charset="2"/>
        <a:buChar char="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CC00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SzPct val="70000"/>
        <a:buFont typeface="Wingdings" pitchFamily="2" charset="2"/>
        <a:buChar char="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FB67E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FB67E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FB67E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FB67E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FB67E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24-29, 2015</a:t>
            </a: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248400"/>
            <a:ext cx="2895600" cy="457200"/>
          </a:xfrm>
          <a:noFill/>
        </p:spPr>
        <p:txBody>
          <a:bodyPr/>
          <a:lstStyle/>
          <a:p>
            <a:r>
              <a:rPr lang="en-US" smtClean="0"/>
              <a:t>Bohinj, Slovenia</a:t>
            </a:r>
          </a:p>
        </p:txBody>
      </p:sp>
      <p:sp>
        <p:nvSpPr>
          <p:cNvPr id="307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F65794-F821-4E1C-8169-3932EA878BF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57200" y="15240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3600" b="1" dirty="0" smtClean="0"/>
              <a:t>FAP - applications in research and education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3600" b="1" dirty="0" smtClean="0">
              <a:latin typeface="Arial Narrow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3600" b="1" dirty="0" smtClean="0">
              <a:latin typeface="Arial Narrow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248400" cy="2133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800" smtClean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2"/>
                </a:solidFill>
              </a:rPr>
              <a:t>Zoltan Geler, Vladimir Kurbalija, Miloš Radovanović Mirjana Ivanović</a:t>
            </a:r>
            <a:endParaRPr lang="en-US" sz="20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r>
              <a:rPr lang="sr-Latn-CS" sz="1800" smtClean="0"/>
              <a:t>University of Novi Sad</a:t>
            </a:r>
            <a:r>
              <a:rPr lang="en-US" sz="1800" smtClean="0"/>
              <a:t>, Serbia</a:t>
            </a:r>
          </a:p>
          <a:p>
            <a:pPr algn="ctr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0" name="Picture 9" descr="ku-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876800"/>
            <a:ext cx="990826" cy="92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Analysis and Prediction </a:t>
            </a:r>
            <a:br>
              <a:rPr lang="en-US" smtClean="0"/>
            </a:br>
            <a:r>
              <a:rPr lang="en-US" smtClean="0"/>
              <a:t>- Global Constraints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Constraining the warping path: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smtClean="0"/>
              <a:t>Speed up the computation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smtClean="0"/>
              <a:t>Prevent pathological aligning of points</a:t>
            </a: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8" name="Picture 7" descr="Grid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4302698"/>
            <a:ext cx="2556000" cy="236666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765" y="4304160"/>
            <a:ext cx="2328435" cy="2365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2328435" cy="23652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 Arrow 13"/>
          <p:cNvSpPr/>
          <p:nvPr/>
        </p:nvSpPr>
        <p:spPr bwMode="auto">
          <a:xfrm flipH="1">
            <a:off x="2843808" y="5373216"/>
            <a:ext cx="1000132" cy="357190"/>
          </a:xfrm>
          <a:prstGeom prst="leftArrow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3759423"/>
            <a:ext cx="1967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Sakoe-Chiba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378904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hu-H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Itakura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Analysis and Prediction </a:t>
            </a:r>
            <a:br>
              <a:rPr lang="en-US" smtClean="0"/>
            </a:br>
            <a:r>
              <a:rPr lang="en-US" smtClean="0"/>
              <a:t>- Preprocessing Algorithms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Prepare and clean the data before use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Scaling,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Shifting,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Z-score normalization,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Min-max normalization,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Decimal scaling.</a:t>
            </a:r>
          </a:p>
          <a:p>
            <a:pPr>
              <a:spcAft>
                <a:spcPts val="600"/>
              </a:spcAft>
            </a:pPr>
            <a:endParaRPr lang="en-US" sz="240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" name="Picture 9" descr="Preprocessing.jpg"/>
          <p:cNvPicPr>
            <a:picLocks noChangeAspect="1"/>
          </p:cNvPicPr>
          <p:nvPr/>
        </p:nvPicPr>
        <p:blipFill>
          <a:blip r:embed="rId2" cstate="print"/>
          <a:srcRect l="1777" t="1984" r="1777" b="2381"/>
          <a:stretch>
            <a:fillRect/>
          </a:stretch>
        </p:blipFill>
        <p:spPr>
          <a:xfrm>
            <a:off x="4139952" y="2852936"/>
            <a:ext cx="4788000" cy="30366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Analysis and Prediction </a:t>
            </a:r>
            <a:br>
              <a:rPr lang="en-US" smtClean="0"/>
            </a:br>
            <a:r>
              <a:rPr lang="en-US" smtClean="0"/>
              <a:t>- Classifiers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Nearest-neighbor (1NN)</a:t>
            </a:r>
            <a:r>
              <a:rPr lang="en-US" sz="2400" smtClean="0">
                <a:ea typeface="+mn-ea"/>
                <a:cs typeface="+mn-cs"/>
              </a:rPr>
              <a:t>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i="1" smtClean="0"/>
              <a:t>k</a:t>
            </a:r>
            <a:r>
              <a:rPr lang="en-US" sz="2400" smtClean="0"/>
              <a:t>-nearest neighbor (</a:t>
            </a:r>
            <a:r>
              <a:rPr lang="en-US" sz="2400" i="1" smtClean="0"/>
              <a:t>k</a:t>
            </a:r>
            <a:r>
              <a:rPr lang="en-US" sz="2400" smtClean="0"/>
              <a:t>NN)</a:t>
            </a:r>
            <a:r>
              <a:rPr lang="en-US" sz="2400" smtClean="0">
                <a:ea typeface="+mn-ea"/>
                <a:cs typeface="+mn-cs"/>
              </a:rPr>
              <a:t>,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Distance-weighted </a:t>
            </a:r>
            <a:r>
              <a:rPr lang="en-US" sz="2400" i="1" smtClean="0"/>
              <a:t>k</a:t>
            </a:r>
            <a:r>
              <a:rPr lang="en-US" sz="2400" smtClean="0"/>
              <a:t>-nearest neighbor.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2400" smtClean="0">
              <a:ea typeface="+mn-ea"/>
              <a:cs typeface="+mn-cs"/>
            </a:endParaRP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Classifier evaluation methods:</a:t>
            </a:r>
            <a:endParaRPr lang="en-US" sz="2400" smtClean="0">
              <a:ea typeface="+mn-ea"/>
              <a:cs typeface="+mn-cs"/>
            </a:endParaRP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Holdout,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Cross-Validation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40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Leave-One-Out.</a:t>
            </a:r>
            <a:endParaRPr lang="en-US" sz="240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876" y="3897361"/>
            <a:ext cx="3811224" cy="269841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Analysis and Prediction </a:t>
            </a:r>
            <a:br>
              <a:rPr lang="en-US" smtClean="0"/>
            </a:br>
            <a:r>
              <a:rPr lang="en-US" smtClean="0"/>
              <a:t>- Representations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Storing requires large amount of space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Not interested in exact values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Simplified representations of time series</a:t>
            </a:r>
            <a:r>
              <a:rPr lang="en-US" sz="2400" smtClean="0">
                <a:ea typeface="+mn-ea"/>
                <a:cs typeface="+mn-cs"/>
              </a:rPr>
              <a:t>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Piecewise Linear Approximation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</a:t>
            </a:r>
            <a:r>
              <a:rPr lang="en-US" sz="2400" smtClean="0"/>
              <a:t>),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Piecewise Aggregate Approximation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PAA</a:t>
            </a:r>
            <a:r>
              <a:rPr lang="en-US" sz="2400" smtClean="0"/>
              <a:t>)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40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fr-FR" sz="2400" smtClean="0"/>
              <a:t>Adaptive Piecewise Constant Approximation (</a:t>
            </a:r>
            <a:r>
              <a:rPr lang="fr-FR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APCA</a:t>
            </a:r>
            <a:r>
              <a:rPr lang="fr-FR" sz="2400" smtClean="0"/>
              <a:t>)</a:t>
            </a:r>
            <a:r>
              <a:rPr lang="en-US" sz="2400" smtClean="0"/>
              <a:t>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Symbolic Aggregate Approximation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</a:t>
            </a:r>
            <a:r>
              <a:rPr lang="en-US" sz="2400" smtClean="0"/>
              <a:t>),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r>
              <a:rPr lang="en-US" sz="2400" smtClean="0"/>
              <a:t>.</a:t>
            </a: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1" name="Picture 10" descr="SAX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2747953" cy="136815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Time series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Framework for Analysis and Prediction</a:t>
            </a:r>
          </a:p>
          <a:p>
            <a:pPr>
              <a:spcAft>
                <a:spcPts val="600"/>
              </a:spcAft>
            </a:pPr>
            <a:endParaRPr lang="sr-Latn-R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research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education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Publications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7000892" y="3861048"/>
            <a:ext cx="1000132" cy="35719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The influence of global constraints 1 -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5915000" cy="4400128"/>
          </a:xfrm>
        </p:spPr>
        <p:txBody>
          <a:bodyPr/>
          <a:lstStyle/>
          <a:p>
            <a:pPr marL="342900" lvl="1" indent="-342900">
              <a:spcAft>
                <a:spcPts val="3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The influence of the Sakoe-Chiba band </a:t>
            </a:r>
            <a:br>
              <a:rPr lang="en-US" sz="2400" smtClean="0"/>
            </a:br>
            <a:r>
              <a:rPr lang="en-US" sz="2400" smtClean="0"/>
              <a:t>on the 1NN classifier.</a:t>
            </a:r>
            <a:br>
              <a:rPr lang="en-US" sz="2400" smtClean="0"/>
            </a:b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[Kurbalija et al., 2011, 2014a]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800" smtClean="0"/>
          </a:p>
          <a:p>
            <a:pPr marL="342900" lvl="1" indent="-342900">
              <a:spcAft>
                <a:spcPts val="3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The change of the 1NN graph </a:t>
            </a:r>
            <a:br>
              <a:rPr lang="en-US" sz="2400" smtClean="0"/>
            </a:br>
            <a:r>
              <a:rPr lang="en-US" sz="2400" smtClean="0"/>
              <a:t>with respect of the constraint size.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The constrained measures are qualitatively different than the unconstrained ones.</a:t>
            </a:r>
            <a:endParaRPr lang="en-US" sz="2400" smtClean="0">
              <a:ea typeface="+mn-ea"/>
              <a:cs typeface="+mn-cs"/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1920" y="5301208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51920" y="6237312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Straight Arrow Connector 21"/>
          <p:cNvCxnSpPr>
            <a:stCxn id="20" idx="4"/>
            <a:endCxn id="21" idx="0"/>
          </p:cNvCxnSpPr>
          <p:nvPr/>
        </p:nvCxnSpPr>
        <p:spPr>
          <a:xfrm>
            <a:off x="4139952" y="5877272"/>
            <a:ext cx="0" cy="36004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3" name="Oval 22"/>
          <p:cNvSpPr/>
          <p:nvPr/>
        </p:nvSpPr>
        <p:spPr>
          <a:xfrm>
            <a:off x="4860032" y="6237312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1" idx="6"/>
            <a:endCxn id="23" idx="2"/>
          </p:cNvCxnSpPr>
          <p:nvPr/>
        </p:nvCxnSpPr>
        <p:spPr>
          <a:xfrm>
            <a:off x="4427984" y="6525344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30" name="Oval 29"/>
          <p:cNvSpPr/>
          <p:nvPr/>
        </p:nvSpPr>
        <p:spPr>
          <a:xfrm>
            <a:off x="7380312" y="5301208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80312" y="6237312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8388424" y="6237312"/>
            <a:ext cx="576064" cy="576064"/>
          </a:xfrm>
          <a:prstGeom prst="ellipse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Arrow Connector 32"/>
          <p:cNvCxnSpPr>
            <a:stCxn id="31" idx="6"/>
            <a:endCxn id="32" idx="2"/>
          </p:cNvCxnSpPr>
          <p:nvPr/>
        </p:nvCxnSpPr>
        <p:spPr>
          <a:xfrm>
            <a:off x="7956376" y="6525344"/>
            <a:ext cx="432048" cy="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4" name="Straight Arrow Connector 33"/>
          <p:cNvCxnSpPr>
            <a:stCxn id="30" idx="5"/>
            <a:endCxn id="32" idx="1"/>
          </p:cNvCxnSpPr>
          <p:nvPr/>
        </p:nvCxnSpPr>
        <p:spPr>
          <a:xfrm>
            <a:off x="7872013" y="5792909"/>
            <a:ext cx="600774" cy="52876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>
          <a:xfrm>
            <a:off x="5436096" y="6309320"/>
            <a:ext cx="1872000" cy="0"/>
          </a:xfrm>
          <a:prstGeom prst="straightConnector1">
            <a:avLst/>
          </a:prstGeom>
          <a:ln w="57150">
            <a:solidFill>
              <a:schemeClr val="accent5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41099" y="5733256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smtClean="0"/>
              <a:t>Sakoe-Chiba</a:t>
            </a:r>
            <a:endParaRPr lang="en-US" sz="2400"/>
          </a:p>
        </p:txBody>
      </p:sp>
      <p:pic>
        <p:nvPicPr>
          <p:cNvPr id="39" name="Pictur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726" y="2924944"/>
            <a:ext cx="3495770" cy="226637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The influence of global constraints 2 -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The influence of the Sakoe-Chiba band on </a:t>
            </a:r>
            <a:r>
              <a:rPr lang="en-US" sz="2400" i="1" smtClean="0"/>
              <a:t>k</a:t>
            </a:r>
            <a:r>
              <a:rPr lang="en-US" sz="2400" smtClean="0"/>
              <a:t>NN.</a:t>
            </a:r>
            <a:br>
              <a:rPr lang="en-US" sz="2400" smtClean="0"/>
            </a:br>
            <a:r>
              <a:rPr lang="en-US" sz="200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[Geler et al., 2014]</a:t>
            </a:r>
          </a:p>
          <a:p>
            <a:r>
              <a:rPr lang="en-US" sz="2400" smtClean="0"/>
              <a:t>Minimal width of the warping window that maximizes the classification accuracy of the kNN classifier, and the average error rate.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" name="Picture 9" descr="DTW average e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11254"/>
            <a:ext cx="3967200" cy="234208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DTW warping wind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111254"/>
            <a:ext cx="3967200" cy="234208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Comparison of weighting schemes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Can the weighting schemes improve the classification accuracy?</a:t>
            </a:r>
            <a:endParaRPr lang="en-US" sz="2400" smtClean="0">
              <a:ea typeface="+mn-ea"/>
              <a:cs typeface="+mn-cs"/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534" y="2924944"/>
            <a:ext cx="7318933" cy="3708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Psychological and medical domain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Analyzing team behavior – in order to develop artificial agents that can substitute human participants.</a:t>
            </a:r>
            <a:br>
              <a:rPr lang="en-US" sz="2400" smtClean="0"/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[Kurbalija et al., 2012, 2014b]</a:t>
            </a:r>
            <a:endParaRPr lang="en-US" sz="24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Finding the best distance measures for the task of detecting Tacrolimus-sensitive patients.</a:t>
            </a:r>
            <a:br>
              <a:rPr lang="en-US" sz="2400" smtClean="0">
                <a:ea typeface="+mn-ea"/>
                <a:cs typeface="+mn-cs"/>
              </a:rPr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[Kurbalija et al., 2014c]</a:t>
            </a:r>
            <a:r>
              <a:rPr lang="en-US" sz="2400" smtClean="0">
                <a:ea typeface="+mn-ea"/>
                <a:cs typeface="+mn-cs"/>
              </a:rPr>
              <a:t> </a:t>
            </a: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41175"/>
          <a:stretch>
            <a:fillRect/>
          </a:stretch>
        </p:blipFill>
        <p:spPr bwMode="auto">
          <a:xfrm>
            <a:off x="5184426" y="4221368"/>
            <a:ext cx="3780062" cy="2520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Emotion recognition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Emotion recognition based on classification accuracies</a:t>
            </a:r>
            <a:br>
              <a:rPr lang="en-US" sz="2400" smtClean="0"/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[Kurbalija et al., 2015]</a:t>
            </a:r>
            <a:endParaRPr lang="en-US" sz="24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Does language understanding have an impact on emotion perecption?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706837" cy="3024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2940685" cy="261874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Time series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Framework for Analysis and Prediction</a:t>
            </a:r>
          </a:p>
          <a:p>
            <a:pPr>
              <a:spcAft>
                <a:spcPts val="600"/>
              </a:spcAft>
            </a:pPr>
            <a:endParaRPr lang="sr-Latn-R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research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education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Publications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7000892" y="2351730"/>
            <a:ext cx="1000132" cy="35719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research </a:t>
            </a:r>
            <a:br>
              <a:rPr lang="en-US" smtClean="0"/>
            </a:br>
            <a:r>
              <a:rPr lang="en-US" smtClean="0"/>
              <a:t>- Agents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DMGUI – Graphical User Interface for generating distance matrices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a typeface="+mn-ea"/>
                <a:cs typeface="+mn-cs"/>
              </a:rPr>
              <a:t>ADiS – Agent-based Distributed computing System</a:t>
            </a:r>
            <a:br>
              <a:rPr lang="en-US" sz="2400" smtClean="0">
                <a:ea typeface="+mn-ea"/>
                <a:cs typeface="+mn-cs"/>
              </a:rPr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sr-Latn-RS" sz="2400" smtClean="0">
                <a:solidFill>
                  <a:schemeClr val="accent2">
                    <a:lumMod val="50000"/>
                  </a:schemeClr>
                </a:solidFill>
              </a:rPr>
              <a:t>Mitrović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 et al., 201</a:t>
            </a:r>
            <a:r>
              <a:rPr lang="sr-Latn-RS" sz="2400" smtClean="0">
                <a:solidFill>
                  <a:schemeClr val="accent2">
                    <a:lumMod val="50000"/>
                  </a:schemeClr>
                </a:solidFill>
              </a:rPr>
              <a:t>2, 2014</a:t>
            </a: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]</a:t>
            </a:r>
            <a:endParaRPr lang="en-US" sz="2400" smtClean="0">
              <a:ea typeface="+mn-ea"/>
              <a:cs typeface="+mn-cs"/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7759" y="3717032"/>
            <a:ext cx="3726729" cy="2880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844737"/>
            <a:ext cx="4896000" cy="268060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Time series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Framework for Analysis and Prediction</a:t>
            </a:r>
          </a:p>
          <a:p>
            <a:pPr>
              <a:spcAft>
                <a:spcPts val="600"/>
              </a:spcAft>
            </a:pPr>
            <a:endParaRPr lang="sr-Latn-R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research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education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Publications</a:t>
            </a:r>
          </a:p>
          <a:p>
            <a:pPr>
              <a:spcAft>
                <a:spcPts val="600"/>
              </a:spcAft>
              <a:buNone/>
            </a:pPr>
            <a:endParaRPr lang="en-US" sz="2400" smtClean="0"/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7000892" y="4583978"/>
            <a:ext cx="1000132" cy="35719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Courses and Theses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2400" smtClean="0"/>
          </a:p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Master studies of Informatics, seminar papers: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Data mining,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Artificial Intelligence 2.</a:t>
            </a:r>
            <a:endParaRPr lang="en-US" smtClean="0"/>
          </a:p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2400" smtClean="0"/>
          </a:p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Bachelor’s and Master’s theses</a:t>
            </a:r>
          </a:p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SCVGUI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Stratified Cross-Validation GUI </a:t>
            </a:r>
            <a:br>
              <a:rPr lang="en-US" sz="2400" smtClean="0"/>
            </a:br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[Kurbalija et al., 2010]</a:t>
            </a:r>
            <a:endParaRPr lang="en-US" sz="2400" smtClean="0"/>
          </a:p>
          <a:p>
            <a:pPr marL="342900" lvl="1" indent="-342900">
              <a:spcAft>
                <a:spcPts val="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Performs Cross-Validation experiments.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Originally developed to validate the correctness of the implementation of distance measures within FAP.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1" name="Picture 10" descr="SCVGU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376"/>
            <a:ext cx="3363710" cy="2592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88840"/>
            <a:ext cx="2381482" cy="100811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85368"/>
            <a:ext cx="3679513" cy="2556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Left Arrow 13"/>
          <p:cNvSpPr/>
          <p:nvPr/>
        </p:nvSpPr>
        <p:spPr bwMode="auto">
          <a:xfrm rot="626918">
            <a:off x="4163609" y="5324570"/>
            <a:ext cx="1872208" cy="28800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6161417">
            <a:off x="7444406" y="3690822"/>
            <a:ext cx="1908000" cy="28800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An extension of SCVGUI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Course: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Ability to directly set the size of the Sakoe-Chiba band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The influence of the Sakoe-Chiba band on the 1NN classifier.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368"/>
            <a:ext cx="3675058" cy="2880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05126"/>
            <a:ext cx="4973437" cy="2392485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Medical domain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Course: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mining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Analysing medical records of patients with HIV infection using different </a:t>
            </a:r>
            <a:r>
              <a:rPr lang="en-US" sz="2400" smtClean="0"/>
              <a:t>distance </a:t>
            </a:r>
            <a:r>
              <a:rPr lang="en-US" sz="2400" smtClean="0"/>
              <a:t>measures.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Two types of therapies were applied on patients and four </a:t>
            </a:r>
            <a:r>
              <a:rPr lang="en-US" sz="2400" smtClean="0"/>
              <a:t>kinds </a:t>
            </a:r>
            <a:r>
              <a:rPr lang="en-US" sz="2400" smtClean="0"/>
              <a:t>of recovery indicators were analyzed.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4462462" cy="228123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838637"/>
            <a:ext cx="4176000" cy="147818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Financial domain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endParaRPr lang="en-US" sz="800" smtClean="0"/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Course: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2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Using techniques of time series analysis in predicting the change of stock prices based on one-year history.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480" y="4005064"/>
            <a:ext cx="4320000" cy="2083226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054718"/>
            <a:ext cx="4320000" cy="1983919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Applications in education </a:t>
            </a:r>
            <a:br>
              <a:rPr lang="en-US" smtClean="0"/>
            </a:br>
            <a:r>
              <a:rPr lang="en-US" smtClean="0"/>
              <a:t>- Psychological domain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Master’s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thesis</a:t>
            </a:r>
            <a:endParaRPr lang="en-US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Analysing logfile data obtained from SAM (</a:t>
            </a:r>
            <a:r>
              <a:rPr lang="en-US" sz="2400" i="1" smtClean="0"/>
              <a:t>Socially Augmented Microworld</a:t>
            </a:r>
            <a:r>
              <a:rPr lang="en-US" sz="2400" smtClean="0"/>
              <a:t>) experiments using FAP in order to find the best distance measure.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Two participants navigate an object along a virtual track in a cooperative manner.</a:t>
            </a:r>
          </a:p>
          <a:p>
            <a:pPr marL="342900" lvl="1" indent="-342900">
              <a:spcAft>
                <a:spcPts val="600"/>
              </a:spcAft>
              <a:buClr>
                <a:srgbClr val="0033CC"/>
              </a:buClr>
              <a:buSzPct val="90000"/>
              <a:buFont typeface="Wingdings" pitchFamily="2" charset="2"/>
              <a:buChar char="l"/>
            </a:pPr>
            <a:r>
              <a:rPr lang="en-US" sz="2400" smtClean="0"/>
              <a:t>Focus on 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sz="2400" smtClean="0"/>
              <a:t> and </a:t>
            </a:r>
            <a:br>
              <a:rPr lang="en-US" sz="2400" smtClean="0"/>
            </a:b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550" y="4545360"/>
            <a:ext cx="4803946" cy="21240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Time series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Framework for Analysis and Prediction</a:t>
            </a:r>
          </a:p>
          <a:p>
            <a:pPr>
              <a:spcAft>
                <a:spcPts val="600"/>
              </a:spcAft>
            </a:pPr>
            <a:endParaRPr lang="sr-Latn-R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research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education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Publications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7000892" y="5301208"/>
            <a:ext cx="1000132" cy="35719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  <a:br>
              <a:rPr lang="en-US" smtClean="0"/>
            </a:br>
            <a:r>
              <a:rPr lang="en-US" smtClean="0"/>
              <a:t>- Part 1 -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400128"/>
          </a:xfrm>
        </p:spPr>
        <p:txBody>
          <a:bodyPr/>
          <a:lstStyle/>
          <a:p>
            <a:pPr marL="457200" lvl="1" indent="-457200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endParaRPr lang="en-US" sz="800" smtClean="0"/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r>
              <a:rPr lang="en-US" sz="1400" b="1" smtClean="0"/>
              <a:t>Kurbalija, V., Ivanović, M. and Budimac, Z. 2009. Case-based curve behaviour prediction. </a:t>
            </a:r>
            <a:r>
              <a:rPr lang="en-US" sz="1400" b="1" i="1" smtClean="0"/>
              <a:t>Software: Practice and Experience</a:t>
            </a:r>
            <a:r>
              <a:rPr lang="en-US" sz="1400" b="1" smtClean="0"/>
              <a:t>. 39, 1 (2009), 81–103.</a:t>
            </a:r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r>
              <a:rPr lang="en-US" sz="1400" smtClean="0"/>
              <a:t>Kurbalija, V., Radovanović, M., Geler, Z. and Ivanović, M. 2010. A Framework for Time-Series Analysis. </a:t>
            </a:r>
            <a:r>
              <a:rPr lang="en-US" sz="1400" i="1" smtClean="0"/>
              <a:t>Artificial Intelligence: Methodology, Systems, and Applications SE - 5</a:t>
            </a:r>
            <a:r>
              <a:rPr lang="en-US" sz="1400" smtClean="0"/>
              <a:t>. D. Dicheva and D. Dochev, eds. Springer Berlin Heidelberg. 42–51.</a:t>
            </a:r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r>
              <a:rPr lang="en-US" sz="1400" smtClean="0"/>
              <a:t>Kurbalija, V., Radovanović, M., Geler, Z. and Ivanović, M. 2011. The Influence of Global Constraints on DTW and LCS Similarity Measures for Time-Series Databases. </a:t>
            </a:r>
            <a:r>
              <a:rPr lang="en-US" sz="1400" i="1" smtClean="0"/>
              <a:t>Third International Conference on Software, Services and Semantic Technologies S3T 2011 SE - 10</a:t>
            </a:r>
            <a:r>
              <a:rPr lang="en-US" sz="1400" smtClean="0"/>
              <a:t>. D. Dicheva, Z. Markov, and E. Stefanova, eds. Springer Berlin Heidelberg. 67–74.</a:t>
            </a:r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r>
              <a:rPr lang="en-US" sz="1400" b="1" smtClean="0"/>
              <a:t>Kurbalija, V., Radovanović, M., Geler, Z. and Ivanović, M. 2014a. The influence of global constraints on similarity measures for time-series databases. </a:t>
            </a:r>
            <a:r>
              <a:rPr lang="en-US" sz="1400" b="1" i="1" smtClean="0"/>
              <a:t>Knowledge-Based Systems</a:t>
            </a:r>
            <a:r>
              <a:rPr lang="en-US" sz="1400" b="1" smtClean="0"/>
              <a:t>. 56, (2014), 49–67.</a:t>
            </a:r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/>
            </a:pPr>
            <a:r>
              <a:rPr lang="en-US" sz="1400" smtClean="0"/>
              <a:t>Geler, Z., Kurbalija, V., Radovanović, M. and Ivanović, M. 2014. Impact of the Sakoe-Chiba Band on the DTW Time Series Distance Measure for kNN Classification. </a:t>
            </a:r>
            <a:r>
              <a:rPr lang="en-US" sz="1400" i="1" smtClean="0"/>
              <a:t>The 7th International Conference on Knowledge Science, Engineering and Management KSEM 2014</a:t>
            </a:r>
            <a:r>
              <a:rPr lang="en-US" sz="1400" smtClean="0"/>
              <a:t> (Cham, 2014), 105–114.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</a:t>
            </a:r>
            <a:br>
              <a:rPr lang="en-US" dirty="0" smtClean="0"/>
            </a:br>
            <a:r>
              <a:rPr lang="en-US" dirty="0" smtClean="0"/>
              <a:t>- Definition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S</a:t>
            </a:r>
            <a:r>
              <a:rPr lang="sr-Latn-RS" sz="2400" smtClean="0"/>
              <a:t>eries of </a:t>
            </a:r>
            <a:r>
              <a:rPr lang="en-US" sz="2400" smtClean="0"/>
              <a:t>numerical </a:t>
            </a:r>
            <a:r>
              <a:rPr lang="sr-Latn-RS" sz="2400" smtClean="0"/>
              <a:t>data points</a:t>
            </a:r>
            <a:r>
              <a:rPr lang="en-US" sz="2400" smtClean="0"/>
              <a:t> in successive order,</a:t>
            </a:r>
            <a:r>
              <a:rPr lang="sr-Latn-RS" sz="2400" smtClean="0"/>
              <a:t>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sr-Latn-RS" sz="2400" smtClean="0"/>
              <a:t>usually with uniform intervals between them.</a:t>
            </a:r>
            <a:endParaRPr lang="en-US" sz="2400" smtClean="0"/>
          </a:p>
          <a:p>
            <a:pPr>
              <a:spcAft>
                <a:spcPts val="600"/>
              </a:spcAft>
            </a:pPr>
            <a:endParaRPr lang="en-US" sz="800" smtClean="0"/>
          </a:p>
          <a:p>
            <a:r>
              <a:rPr lang="sr-Latn-RS" sz="2400" smtClean="0"/>
              <a:t>Almost every </a:t>
            </a:r>
            <a:r>
              <a:rPr lang="en-US" sz="2400" smtClean="0"/>
              <a:t>aspect of human activity: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smtClean="0"/>
              <a:t>Social, economic and natural phenomena,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smtClean="0"/>
              <a:t>Medical observations,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smtClean="0"/>
              <a:t>Results of scientific and engineering experiments.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7" name="Picture 6" descr="Bolivija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691920" y="5029200"/>
            <a:ext cx="2160000" cy="161329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KG0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5292080" y="5029200"/>
            <a:ext cx="2160000" cy="1612800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Publications</a:t>
            </a:r>
            <a:br>
              <a:rPr lang="en-US" smtClean="0"/>
            </a:br>
            <a:r>
              <a:rPr lang="en-US" smtClean="0"/>
              <a:t>- Part 2 -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51520" y="1981200"/>
            <a:ext cx="8712968" cy="4400128"/>
          </a:xfrm>
        </p:spPr>
        <p:txBody>
          <a:bodyPr/>
          <a:lstStyle/>
          <a:p>
            <a:pPr marL="457200" lvl="1" indent="-457200" algn="just">
              <a:spcBef>
                <a:spcPts val="0"/>
              </a:spcBef>
              <a:spcAft>
                <a:spcPts val="3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smtClean="0"/>
              <a:t>Kurbalija, V., von Bernstorff, C., Burkhard, H.-D., Nachtwei, J., Ivanović, M. and Fodor, L. 2012. Time-series Mining in a Psychological Domain. </a:t>
            </a:r>
            <a:r>
              <a:rPr lang="en-US" sz="1400" i="1" smtClean="0"/>
              <a:t>Proceedings of the Fifth Balkan Conference in Informatics</a:t>
            </a:r>
            <a:r>
              <a:rPr lang="en-US" sz="1400" smtClean="0"/>
              <a:t> (New York, NY, USA, 2012), 58–63.</a:t>
            </a:r>
          </a:p>
          <a:p>
            <a:pPr marL="457200" lvl="1" indent="-457200" algn="just">
              <a:spcAft>
                <a:spcPts val="3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b="1" smtClean="0"/>
              <a:t>Kurbalija, V., Ivanović, M., von Bernstorff, C., Nachtwei, J. and Burkhard, H.-D. 2014b. Matching Observed with Empirical Reality–What you see is what you get? </a:t>
            </a:r>
            <a:r>
              <a:rPr lang="en-US" sz="1400" b="1" i="1" smtClean="0"/>
              <a:t>Fundamenta Informaticae</a:t>
            </a:r>
            <a:r>
              <a:rPr lang="en-US" sz="1400" b="1" smtClean="0"/>
              <a:t>. 129, 1 (2014), 133–147.</a:t>
            </a:r>
          </a:p>
          <a:p>
            <a:pPr marL="457200" lvl="1" indent="-457200" algn="just">
              <a:spcAft>
                <a:spcPts val="3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b="1" smtClean="0"/>
              <a:t>Kurbalija, V., Radovanović, M., Ivanović, M., Schmidt, D., Trzebiatowski, G.L. von, Burkhard, H. and Hinrichs, C. 2014c. Time-Series Analysis in the Medical Domain: A Study of Tacrolimus Administration and Influence on Kidney Graft Function. </a:t>
            </a:r>
            <a:r>
              <a:rPr lang="en-US" sz="1400" b="1" i="1" smtClean="0"/>
              <a:t>Computers in Biology and Medicine</a:t>
            </a:r>
            <a:r>
              <a:rPr lang="en-US" sz="1400" b="1" smtClean="0"/>
              <a:t>. 50, (2014), 19–31.</a:t>
            </a:r>
          </a:p>
          <a:p>
            <a:pPr marL="457200" lvl="1" indent="-457200" algn="just">
              <a:spcAft>
                <a:spcPts val="3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smtClean="0"/>
              <a:t>Kurbalija, V., Ivanović, M., Radovanović, M., Geler, Z., Mitrović, D., Dai, W. and Zhao, W. 2015. Cultural Differences and Similarities in Emotion Recognition. Proceedings of the 7th Balkan Conference on Informatics Conference (2015), 34.</a:t>
            </a:r>
          </a:p>
          <a:p>
            <a:pPr marL="457200" lvl="1" indent="-457200" algn="just">
              <a:spcAft>
                <a:spcPts val="3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smtClean="0"/>
              <a:t>Mitrović, D., Geler, Z. and Ivanović, M. 2012. Distributed Distance Matrix Generator Based on Agents. </a:t>
            </a:r>
            <a:r>
              <a:rPr lang="en-US" sz="1400" i="1" smtClean="0"/>
              <a:t>Proceedings of the 2Nd International Conference on Web Intelligence, Mining and Semantics</a:t>
            </a:r>
            <a:r>
              <a:rPr lang="en-US" sz="1400" smtClean="0"/>
              <a:t> (New York, NY, USA, 2012), 40:1–40:6.</a:t>
            </a:r>
          </a:p>
          <a:p>
            <a:pPr marL="457200" lvl="1" indent="-457200" algn="just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r>
              <a:rPr lang="en-US" sz="1400" b="1" smtClean="0"/>
              <a:t>Mitrovic, D., Ivanović, M. and Geler, Z. 2014. Agent-Based Distributed Computing for Dynamic Networks. </a:t>
            </a:r>
            <a:r>
              <a:rPr lang="en-US" sz="1400" b="1" i="1" smtClean="0"/>
              <a:t>Information Technology And Control</a:t>
            </a:r>
            <a:r>
              <a:rPr lang="en-US" sz="1400" b="1" smtClean="0"/>
              <a:t>. 43, 1 (2014), 88–97.</a:t>
            </a:r>
          </a:p>
          <a:p>
            <a:pPr marL="457200" lvl="1" indent="-457200">
              <a:spcAft>
                <a:spcPts val="600"/>
              </a:spcAft>
              <a:buClr>
                <a:srgbClr val="0033CC"/>
              </a:buClr>
              <a:buSzPct val="90000"/>
              <a:buFont typeface="+mj-lt"/>
              <a:buAutoNum type="arabicPeriod" startAt="6"/>
            </a:pPr>
            <a:endParaRPr lang="en-US" sz="1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August 24-29, 2015</a:t>
            </a:r>
          </a:p>
        </p:txBody>
      </p:sp>
      <p:sp>
        <p:nvSpPr>
          <p:cNvPr id="307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089275" y="6248400"/>
            <a:ext cx="2895600" cy="457200"/>
          </a:xfrm>
          <a:noFill/>
        </p:spPr>
        <p:txBody>
          <a:bodyPr/>
          <a:lstStyle/>
          <a:p>
            <a:r>
              <a:rPr lang="en-US" smtClean="0"/>
              <a:t>Bohinj, Slovenia</a:t>
            </a:r>
          </a:p>
        </p:txBody>
      </p:sp>
      <p:sp>
        <p:nvSpPr>
          <p:cNvPr id="3076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F65794-F821-4E1C-8169-3932EA878BF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077" name="Rectangle 10"/>
          <p:cNvSpPr>
            <a:spLocks noChangeArrowheads="1"/>
          </p:cNvSpPr>
          <p:nvPr/>
        </p:nvSpPr>
        <p:spPr bwMode="auto">
          <a:xfrm>
            <a:off x="457200" y="15240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sz="3600" b="1" smtClean="0"/>
              <a:t>FAP - applications in research and education</a:t>
            </a:r>
            <a:endParaRPr lang="en-US" sz="36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3600" b="1" dirty="0" smtClean="0">
              <a:latin typeface="Arial Narrow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endParaRPr lang="en-US" sz="3600" b="1" dirty="0" smtClean="0">
              <a:latin typeface="Arial Narrow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248400" cy="21336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endParaRPr lang="en-US" sz="800" smtClean="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2000" smtClean="0">
                <a:solidFill>
                  <a:schemeClr val="bg2"/>
                </a:solidFill>
              </a:rPr>
              <a:t>Zoltan Geler , Vladimir Kurbalija, Miloš Radovanović Mirjana Ivanović</a:t>
            </a:r>
            <a:endParaRPr lang="en-US" sz="20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endParaRPr lang="en-US" sz="1600" baseline="30000" smtClean="0"/>
          </a:p>
          <a:p>
            <a:pPr algn="ctr">
              <a:lnSpc>
                <a:spcPct val="80000"/>
              </a:lnSpc>
            </a:pPr>
            <a:r>
              <a:rPr lang="sr-Latn-CS" sz="1800" smtClean="0"/>
              <a:t>University of Novi Sad</a:t>
            </a:r>
            <a:r>
              <a:rPr lang="en-US" sz="1800" smtClean="0"/>
              <a:t>, Serbia</a:t>
            </a:r>
          </a:p>
          <a:p>
            <a:pPr algn="ctr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10" name="Picture 9" descr="ku-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876800"/>
            <a:ext cx="990826" cy="927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</a:t>
            </a:r>
            <a:br>
              <a:rPr lang="en-US" dirty="0" smtClean="0"/>
            </a:br>
            <a:r>
              <a:rPr lang="en-US" dirty="0" smtClean="0"/>
              <a:t>- Distance Measures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One of the most important issues of time-series data mining tasks is the choice of the distance measure: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Euclidean distance,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Dynamic Time Warping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DTW</a:t>
            </a:r>
            <a:r>
              <a:rPr lang="en-US" sz="2400" smtClean="0"/>
              <a:t>),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Longest Common Subsequence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LCS</a:t>
            </a:r>
            <a:r>
              <a:rPr lang="en-US" sz="2400" smtClean="0"/>
              <a:t>),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Edit Distance with Real Penalty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ERP</a:t>
            </a:r>
            <a:r>
              <a:rPr lang="en-US" sz="2400" smtClean="0"/>
              <a:t>),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Edit Distance on Real sequence (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EDR</a:t>
            </a:r>
            <a:r>
              <a:rPr lang="en-US" sz="2400" smtClean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</a:t>
            </a:r>
            <a:br>
              <a:rPr lang="en-US" dirty="0" smtClean="0"/>
            </a:br>
            <a:r>
              <a:rPr lang="en-US" dirty="0" smtClean="0"/>
              <a:t>- Euclidean Distance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Linear aligning of points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r>
              <a:rPr lang="en-US" sz="2400" smtClean="0"/>
              <a:t>Advantages: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Easy to implement,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Fast to compute,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/>
              <a:t>Distance metric.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r>
              <a:rPr lang="en-US" sz="2400" smtClean="0"/>
              <a:t>Shortcomings: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Sensitive to distortions </a:t>
            </a:r>
            <a:br>
              <a:rPr lang="en-US" sz="2400" smtClean="0"/>
            </a:br>
            <a:r>
              <a:rPr lang="en-US" sz="2400" smtClean="0"/>
              <a:t>and shifting along the time axis.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7" name="Picture 6" descr="Euclidean 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8104" y="2276872"/>
            <a:ext cx="3376088" cy="203149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2160" y="4725144"/>
            <a:ext cx="2462038" cy="1080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</a:t>
            </a:r>
            <a:br>
              <a:rPr lang="en-US" dirty="0" smtClean="0"/>
            </a:br>
            <a:r>
              <a:rPr lang="en-US" dirty="0" smtClean="0"/>
              <a:t>- Elastic Measures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 smtClean="0"/>
              <a:t>Elastic distance measures: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DTW</a:t>
            </a:r>
            <a:r>
              <a:rPr lang="en-US" sz="2400" kern="1200" dirty="0" smtClean="0"/>
              <a:t>, </a:t>
            </a:r>
            <a:r>
              <a:rPr lang="en-US" sz="24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LCS</a:t>
            </a:r>
            <a:r>
              <a:rPr lang="en-US" sz="2400" kern="1200" dirty="0" smtClean="0"/>
              <a:t>,...</a:t>
            </a:r>
            <a:endParaRPr lang="en-US" sz="240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Non-linear aligning of points</a:t>
            </a:r>
          </a:p>
          <a:p>
            <a:pPr>
              <a:spcAft>
                <a:spcPts val="600"/>
              </a:spcAft>
            </a:pPr>
            <a:endParaRPr lang="en-US" sz="800" dirty="0" smtClean="0"/>
          </a:p>
          <a:p>
            <a:r>
              <a:rPr lang="en-US" sz="2400" dirty="0" smtClean="0"/>
              <a:t>Dynamic programming: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kern="1200" dirty="0" smtClean="0"/>
              <a:t>We need to compare </a:t>
            </a:r>
            <a:br>
              <a:rPr lang="en-US" sz="2400" kern="1200" dirty="0" smtClean="0"/>
            </a:br>
            <a:r>
              <a:rPr lang="en-US" sz="2400" kern="1200" dirty="0" smtClean="0"/>
              <a:t>each point of one time series </a:t>
            </a:r>
            <a:br>
              <a:rPr lang="en-US" sz="2400" kern="1200" dirty="0" smtClean="0"/>
            </a:br>
            <a:r>
              <a:rPr lang="en-US" sz="2400" kern="1200" dirty="0" smtClean="0"/>
              <a:t>with each point of the other one</a:t>
            </a:r>
            <a:r>
              <a:rPr lang="en-US" sz="2400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 descr="DTW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988840"/>
            <a:ext cx="3376800" cy="2031927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Grid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293089"/>
            <a:ext cx="2556000" cy="236666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Time series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Framework for Analysis and Prediction</a:t>
            </a:r>
          </a:p>
          <a:p>
            <a:pPr>
              <a:spcAft>
                <a:spcPts val="600"/>
              </a:spcAft>
            </a:pPr>
            <a:endParaRPr lang="sr-Latn-R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research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Applications in education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Publications</a:t>
            </a:r>
          </a:p>
          <a:p>
            <a:endParaRPr lang="en-US" sz="20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sp>
        <p:nvSpPr>
          <p:cNvPr id="7" name="Left Arrow 6"/>
          <p:cNvSpPr/>
          <p:nvPr/>
        </p:nvSpPr>
        <p:spPr bwMode="auto">
          <a:xfrm>
            <a:off x="7000892" y="3068960"/>
            <a:ext cx="1000132" cy="357190"/>
          </a:xfrm>
          <a:prstGeom prst="leftArrow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m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for Analysis and Prediction </a:t>
            </a:r>
            <a:br>
              <a:rPr lang="en-US" dirty="0" smtClean="0"/>
            </a:br>
            <a:r>
              <a:rPr lang="en-US" dirty="0" smtClean="0"/>
              <a:t>- Basic Features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281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Free, extensible open-source software package</a:t>
            </a:r>
            <a:r>
              <a:rPr lang="sr-Latn-CS" sz="2400" smtClean="0"/>
              <a:t>.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>
                <a:solidFill>
                  <a:schemeClr val="accent2">
                    <a:lumMod val="50000"/>
                  </a:schemeClr>
                </a:solidFill>
              </a:rPr>
              <a:t>[Kurbalija et al., 2010]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Java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Implements the main techniques </a:t>
            </a:r>
            <a:br>
              <a:rPr lang="en-US" sz="2400" smtClean="0"/>
            </a:br>
            <a:r>
              <a:rPr lang="en-US" sz="2400" smtClean="0"/>
              <a:t>and methods needed for </a:t>
            </a:r>
            <a:br>
              <a:rPr lang="en-US" sz="2400" smtClean="0"/>
            </a:br>
            <a:r>
              <a:rPr lang="en-US" sz="2400" smtClean="0"/>
              <a:t>the analysis of time series </a:t>
            </a:r>
            <a:br>
              <a:rPr lang="en-US" sz="2400" smtClean="0"/>
            </a:br>
            <a:r>
              <a:rPr lang="en-US" sz="2400" smtClean="0"/>
              <a:t>and for temporal data mining</a:t>
            </a:r>
            <a:r>
              <a:rPr lang="sr-Latn-CS" sz="2400" smtClean="0"/>
              <a:t>.</a:t>
            </a:r>
            <a:endParaRPr lang="en-US" sz="2400" smtClean="0"/>
          </a:p>
          <a:p>
            <a:endParaRPr lang="en-US" sz="800" smtClean="0"/>
          </a:p>
          <a:p>
            <a:pPr>
              <a:buNone/>
            </a:pPr>
            <a:r>
              <a:rPr lang="en-US" sz="24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40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http://perun.pmf.uns.ac.rs/fap/</a:t>
            </a:r>
            <a:endParaRPr lang="en-US" sz="240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10" name="Picture 9" descr="F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7" y="2636903"/>
            <a:ext cx="3564000" cy="3867819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Framework for Analysis and Prediction </a:t>
            </a:r>
            <a:br>
              <a:rPr lang="en-US" smtClean="0"/>
            </a:br>
            <a:r>
              <a:rPr lang="en-US" smtClean="0"/>
              <a:t>- Distance Measures -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001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Several distance measures are implemented, including:</a:t>
            </a:r>
          </a:p>
          <a:p>
            <a:pPr>
              <a:spcAft>
                <a:spcPts val="600"/>
              </a:spcAft>
            </a:pPr>
            <a:endParaRPr lang="en-US" sz="80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Euclidean distance,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DTW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en-US" sz="2400" smtClean="0"/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LCS,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ERP,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EDR,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Spline,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smtClean="0"/>
              <a:t>TWED.</a:t>
            </a:r>
          </a:p>
          <a:p>
            <a:pPr>
              <a:spcAft>
                <a:spcPts val="600"/>
              </a:spcAft>
            </a:pPr>
            <a:endParaRPr lang="en-US" sz="240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Bohinj, Slovenia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C2F942-1A52-407B-8F40-BB5E403B007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August 24-29, 2015</a:t>
            </a:r>
            <a:endParaRPr lang="en-US"/>
          </a:p>
        </p:txBody>
      </p:sp>
      <p:pic>
        <p:nvPicPr>
          <p:cNvPr id="8" name="Picture 7" descr="SimilarityComp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36912"/>
            <a:ext cx="4788000" cy="369210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KDE-Radovanovic-RNN-Outliers">
  <a:themeElements>
    <a:clrScheme name="1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1_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m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m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TKDE-Radovanovic-RNN-Outliers</Template>
  <TotalTime>5476</TotalTime>
  <Words>1457</Words>
  <Application>Microsoft Office PowerPoint</Application>
  <PresentationFormat>On-screen Show (4:3)</PresentationFormat>
  <Paragraphs>320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TKDE-Radovanovic-RNN-Outliers</vt:lpstr>
      <vt:lpstr>Slide 1</vt:lpstr>
      <vt:lpstr>Contents</vt:lpstr>
      <vt:lpstr>Time Series  - Definition -</vt:lpstr>
      <vt:lpstr>Time Series  - Distance Measures -</vt:lpstr>
      <vt:lpstr>Time Series  - Euclidean Distance -</vt:lpstr>
      <vt:lpstr>Time Series  - Elastic Measures -</vt:lpstr>
      <vt:lpstr>Contents</vt:lpstr>
      <vt:lpstr>Framework for Analysis and Prediction  - Basic Features -</vt:lpstr>
      <vt:lpstr>Framework for Analysis and Prediction  - Distance Measures -</vt:lpstr>
      <vt:lpstr>Framework for Analysis and Prediction  - Global Constraints -</vt:lpstr>
      <vt:lpstr>Framework for Analysis and Prediction  - Preprocessing Algorithms -</vt:lpstr>
      <vt:lpstr>Framework for Analysis and Prediction  - Classifiers -</vt:lpstr>
      <vt:lpstr>Framework for Analysis and Prediction  - Representations -</vt:lpstr>
      <vt:lpstr>Contents</vt:lpstr>
      <vt:lpstr>Applications in research  - The influence of global constraints 1 -</vt:lpstr>
      <vt:lpstr>Applications in research  - The influence of global constraints 2 -</vt:lpstr>
      <vt:lpstr>Applications in research  - Comparison of weighting schemes -</vt:lpstr>
      <vt:lpstr>Applications in research  - Psychological and medical domain -</vt:lpstr>
      <vt:lpstr>Applications in research  - Emotion recognition -</vt:lpstr>
      <vt:lpstr>Applications in research  - Agents -</vt:lpstr>
      <vt:lpstr>Contents</vt:lpstr>
      <vt:lpstr>Applications in education  - Courses and Theses -</vt:lpstr>
      <vt:lpstr>Applications in education  - SCVGUI -</vt:lpstr>
      <vt:lpstr>Applications in education  - An extension of SCVGUI -</vt:lpstr>
      <vt:lpstr>Applications in education  - Medical domain -</vt:lpstr>
      <vt:lpstr>Applications in education  - Financial domain -</vt:lpstr>
      <vt:lpstr>Applications in education  - Psychological domain -</vt:lpstr>
      <vt:lpstr>Contents</vt:lpstr>
      <vt:lpstr>Publications - Part 1 -</vt:lpstr>
      <vt:lpstr>Publications - Part 2 -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Orbiter</dc:creator>
  <cp:lastModifiedBy>Orbiter</cp:lastModifiedBy>
  <cp:revision>321</cp:revision>
  <dcterms:created xsi:type="dcterms:W3CDTF">2015-06-16T15:48:44Z</dcterms:created>
  <dcterms:modified xsi:type="dcterms:W3CDTF">2015-08-28T20:46:15Z</dcterms:modified>
</cp:coreProperties>
</file>